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91" r:id="rId3"/>
    <p:sldId id="258" r:id="rId4"/>
    <p:sldId id="259" r:id="rId5"/>
    <p:sldId id="260" r:id="rId6"/>
    <p:sldId id="263" r:id="rId7"/>
    <p:sldId id="265" r:id="rId8"/>
    <p:sldId id="266" r:id="rId9"/>
    <p:sldId id="267" r:id="rId10"/>
    <p:sldId id="268" r:id="rId11"/>
    <p:sldId id="264" r:id="rId12"/>
    <p:sldId id="276" r:id="rId13"/>
    <p:sldId id="275" r:id="rId14"/>
    <p:sldId id="278" r:id="rId15"/>
    <p:sldId id="274" r:id="rId16"/>
    <p:sldId id="273" r:id="rId17"/>
    <p:sldId id="269" r:id="rId18"/>
    <p:sldId id="270" r:id="rId19"/>
    <p:sldId id="271" r:id="rId20"/>
    <p:sldId id="272" r:id="rId21"/>
    <p:sldId id="277" r:id="rId22"/>
    <p:sldId id="284" r:id="rId23"/>
    <p:sldId id="279" r:id="rId24"/>
    <p:sldId id="280" r:id="rId25"/>
    <p:sldId id="285" r:id="rId26"/>
    <p:sldId id="281" r:id="rId27"/>
    <p:sldId id="282" r:id="rId28"/>
    <p:sldId id="283" r:id="rId29"/>
    <p:sldId id="286" r:id="rId30"/>
    <p:sldId id="287" r:id="rId31"/>
    <p:sldId id="292" r:id="rId32"/>
    <p:sldId id="289" r:id="rId33"/>
    <p:sldId id="28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04DDAD97-A159-4299-93E1-E6158215900B}" type="datetimeFigureOut">
              <a:rPr lang="en-US" smtClean="0"/>
              <a:pPr/>
              <a:t>8/17/2017</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7A222782-8990-4D08-8FAE-D13016461651}"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4DDAD97-A159-4299-93E1-E6158215900B}" type="datetimeFigureOut">
              <a:rPr lang="en-US" smtClean="0"/>
              <a:pPr/>
              <a:t>8/17/2017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A222782-8990-4D08-8FAE-D1301646165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4DDAD97-A159-4299-93E1-E6158215900B}" type="datetimeFigureOut">
              <a:rPr lang="en-US" smtClean="0"/>
              <a:pPr/>
              <a:t>8/17/2017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A222782-8990-4D08-8FAE-D13016461651}"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4DDAD97-A159-4299-93E1-E6158215900B}" type="datetimeFigureOut">
              <a:rPr lang="en-US" smtClean="0"/>
              <a:pPr/>
              <a:t>8/17/2017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A222782-8990-4D08-8FAE-D1301646165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4DDAD97-A159-4299-93E1-E6158215900B}" type="datetimeFigureOut">
              <a:rPr lang="en-US" smtClean="0"/>
              <a:pPr/>
              <a:t>8/17/2017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A222782-8990-4D08-8FAE-D1301646165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4DDAD97-A159-4299-93E1-E6158215900B}" type="datetimeFigureOut">
              <a:rPr lang="en-US" smtClean="0"/>
              <a:pPr/>
              <a:t>8/17/2017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A222782-8990-4D08-8FAE-D1301646165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04DDAD97-A159-4299-93E1-E6158215900B}" type="datetimeFigureOut">
              <a:rPr lang="en-US" smtClean="0"/>
              <a:pPr/>
              <a:t>8/17/2017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A222782-8990-4D08-8FAE-D13016461651}"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4DDAD97-A159-4299-93E1-E6158215900B}" type="datetimeFigureOut">
              <a:rPr lang="en-US" smtClean="0"/>
              <a:pPr/>
              <a:t>8/17/2017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A222782-8990-4D08-8FAE-D1301646165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04DDAD97-A159-4299-93E1-E6158215900B}" type="datetimeFigureOut">
              <a:rPr lang="en-US" smtClean="0"/>
              <a:pPr/>
              <a:t>8/17/2017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A222782-8990-4D08-8FAE-D13016461651}"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4DDAD97-A159-4299-93E1-E6158215900B}" type="datetimeFigureOut">
              <a:rPr lang="en-US" smtClean="0"/>
              <a:pPr/>
              <a:t>8/17/2017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A222782-8990-4D08-8FAE-D1301646165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4DDAD97-A159-4299-93E1-E6158215900B}" type="datetimeFigureOut">
              <a:rPr lang="en-US" smtClean="0"/>
              <a:pPr/>
              <a:t>8/17/2017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A222782-8990-4D08-8FAE-D1301646165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4DDAD97-A159-4299-93E1-E6158215900B}" type="datetimeFigureOut">
              <a:rPr lang="en-US" smtClean="0"/>
              <a:pPr/>
              <a:t>8/17/2017</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A222782-8990-4D08-8FAE-D13016461651}"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templejc.edu/wp-content/uploads/2015/02/Annual_Evaluation_Process.pdf"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gdp4sPviV74&amp;list=PLI8lulqZqLjglVia4lZuk0d4NBhRMLvyk&amp;index=4"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hyperlink" Target="http://tcstaff.templejc.edu/Documents.aspx"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752600"/>
            <a:ext cx="7406640" cy="2819400"/>
          </a:xfrm>
        </p:spPr>
        <p:txBody>
          <a:bodyPr>
            <a:normAutofit fontScale="90000"/>
          </a:bodyPr>
          <a:lstStyle/>
          <a:p>
            <a:pPr algn="ctr"/>
            <a:r>
              <a:rPr lang="en-US" dirty="0" smtClean="0"/>
              <a:t/>
            </a:r>
            <a:br>
              <a:rPr lang="en-US" dirty="0" smtClean="0"/>
            </a:br>
            <a:r>
              <a:rPr lang="en-US" dirty="0" smtClean="0"/>
              <a:t>Performance Evaluation:</a:t>
            </a:r>
            <a:br>
              <a:rPr lang="en-US" dirty="0" smtClean="0"/>
            </a:br>
            <a:r>
              <a:rPr lang="en-US" dirty="0" smtClean="0"/>
              <a:t>What is it, what does it measure, and why is it even needed?</a:t>
            </a:r>
            <a:endParaRPr lang="en-US" dirty="0"/>
          </a:p>
        </p:txBody>
      </p:sp>
      <p:sp>
        <p:nvSpPr>
          <p:cNvPr id="3" name="Subtitle 2"/>
          <p:cNvSpPr>
            <a:spLocks noGrp="1"/>
          </p:cNvSpPr>
          <p:nvPr>
            <p:ph type="subTitle" idx="1"/>
          </p:nvPr>
        </p:nvSpPr>
        <p:spPr>
          <a:xfrm>
            <a:off x="1447800" y="5029200"/>
            <a:ext cx="7406640" cy="990600"/>
          </a:xfrm>
        </p:spPr>
        <p:txBody>
          <a:bodyPr/>
          <a:lstStyle/>
          <a:p>
            <a:pPr algn="ctr"/>
            <a:r>
              <a:rPr lang="en-US" dirty="0" smtClean="0"/>
              <a:t>Randolph P. Baca, Ed. D.</a:t>
            </a:r>
          </a:p>
          <a:p>
            <a:pPr algn="ctr"/>
            <a:r>
              <a:rPr lang="en-US" dirty="0" smtClean="0"/>
              <a:t>August 15, 2017</a:t>
            </a:r>
            <a:endParaRPr lang="en-US" dirty="0"/>
          </a:p>
        </p:txBody>
      </p:sp>
      <p:pic>
        <p:nvPicPr>
          <p:cNvPr id="14338" name="Picture 2" descr="Temple College | Success Starts Here"/>
          <p:cNvPicPr>
            <a:picLocks noChangeAspect="1" noChangeArrowheads="1"/>
          </p:cNvPicPr>
          <p:nvPr/>
        </p:nvPicPr>
        <p:blipFill>
          <a:blip r:embed="rId2" cstate="print"/>
          <a:srcRect/>
          <a:stretch>
            <a:fillRect/>
          </a:stretch>
        </p:blipFill>
        <p:spPr bwMode="auto">
          <a:xfrm>
            <a:off x="4114800" y="533400"/>
            <a:ext cx="1990725" cy="9525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What is it?</a:t>
            </a:r>
            <a:endParaRPr lang="en-US" dirty="0"/>
          </a:p>
        </p:txBody>
      </p:sp>
      <p:sp>
        <p:nvSpPr>
          <p:cNvPr id="3" name="Subtitle 2"/>
          <p:cNvSpPr>
            <a:spLocks noGrp="1"/>
          </p:cNvSpPr>
          <p:nvPr>
            <p:ph type="subTitle" idx="1"/>
          </p:nvPr>
        </p:nvSpPr>
        <p:spPr>
          <a:xfrm>
            <a:off x="1295400" y="2209800"/>
            <a:ext cx="7620000" cy="4038600"/>
          </a:xfrm>
        </p:spPr>
        <p:txBody>
          <a:bodyPr>
            <a:normAutofit/>
          </a:bodyPr>
          <a:lstStyle/>
          <a:p>
            <a:pPr algn="ctr"/>
            <a:r>
              <a:rPr lang="en-US" sz="3600" b="1" dirty="0" smtClean="0"/>
              <a:t>Performance Evaluation Policy at</a:t>
            </a:r>
          </a:p>
          <a:p>
            <a:pPr algn="ctr"/>
            <a:r>
              <a:rPr lang="en-US" sz="3600" b="1" dirty="0" smtClean="0"/>
              <a:t>Temple College</a:t>
            </a:r>
          </a:p>
          <a:p>
            <a:endParaRPr lang="en-US" sz="3600" dirty="0" smtClean="0"/>
          </a:p>
          <a:p>
            <a:r>
              <a:rPr lang="en-US" sz="3600" dirty="0">
                <a:hlinkClick r:id="rId2"/>
              </a:rPr>
              <a:t>http://</a:t>
            </a:r>
            <a:r>
              <a:rPr lang="en-US" sz="3600" dirty="0" smtClean="0">
                <a:hlinkClick r:id="rId2"/>
              </a:rPr>
              <a:t>templejc.edu/wp-content/uploads/2015/02/Annual_Evaluation_Process.pdf</a:t>
            </a:r>
            <a:r>
              <a:rPr lang="en-US" sz="3600" dirty="0" smtClean="0"/>
              <a:t> </a:t>
            </a:r>
            <a:endParaRPr lang="en-US" dirty="0" smtClean="0"/>
          </a:p>
          <a:p>
            <a:endParaRPr lang="en-US" dirty="0"/>
          </a:p>
        </p:txBody>
      </p:sp>
    </p:spTree>
    <p:extLst>
      <p:ext uri="{BB962C8B-B14F-4D97-AF65-F5344CB8AC3E}">
        <p14:creationId xmlns:p14="http://schemas.microsoft.com/office/powerpoint/2010/main" val="37475887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What is it?</a:t>
            </a:r>
            <a:endParaRPr lang="en-US" dirty="0"/>
          </a:p>
        </p:txBody>
      </p:sp>
      <p:sp>
        <p:nvSpPr>
          <p:cNvPr id="3" name="Subtitle 2"/>
          <p:cNvSpPr>
            <a:spLocks noGrp="1"/>
          </p:cNvSpPr>
          <p:nvPr>
            <p:ph type="subTitle" idx="1"/>
          </p:nvPr>
        </p:nvSpPr>
        <p:spPr>
          <a:xfrm>
            <a:off x="1371600" y="1371600"/>
            <a:ext cx="7406640" cy="4876800"/>
          </a:xfrm>
        </p:spPr>
        <p:txBody>
          <a:bodyPr>
            <a:normAutofit fontScale="92500" lnSpcReduction="20000"/>
          </a:bodyPr>
          <a:lstStyle/>
          <a:p>
            <a:pPr algn="ctr"/>
            <a:r>
              <a:rPr lang="en-US" b="1" dirty="0" smtClean="0"/>
              <a:t>Business Dictionary definition</a:t>
            </a:r>
          </a:p>
          <a:p>
            <a:r>
              <a:rPr lang="en-US" dirty="0" smtClean="0"/>
              <a:t>The process by which a manager or consultant:</a:t>
            </a:r>
          </a:p>
          <a:p>
            <a:pPr marL="541782" indent="-514350">
              <a:buFont typeface="+mj-lt"/>
              <a:buAutoNum type="arabicPeriod"/>
            </a:pPr>
            <a:r>
              <a:rPr lang="en-US" dirty="0" smtClean="0"/>
              <a:t>Examines and evaluates an employee's work behavior by comparing it with preset standards.</a:t>
            </a:r>
          </a:p>
          <a:p>
            <a:pPr marL="541782" indent="-514350">
              <a:buFont typeface="+mj-lt"/>
              <a:buAutoNum type="arabicPeriod"/>
            </a:pPr>
            <a:r>
              <a:rPr lang="en-US" dirty="0" smtClean="0"/>
              <a:t>Documents the results of the comparison.</a:t>
            </a:r>
          </a:p>
          <a:p>
            <a:pPr marL="541782" indent="-514350">
              <a:buFont typeface="+mj-lt"/>
              <a:buAutoNum type="arabicPeriod"/>
            </a:pPr>
            <a:r>
              <a:rPr lang="en-US" dirty="0" smtClean="0"/>
              <a:t>Uses the results to provide feedback to the employee to show where improvements are needed and why.</a:t>
            </a:r>
            <a:br>
              <a:rPr lang="en-US" dirty="0" smtClean="0"/>
            </a:br>
            <a:r>
              <a:rPr lang="en-US" dirty="0" smtClean="0"/>
              <a:t/>
            </a:r>
            <a:br>
              <a:rPr lang="en-US" dirty="0" smtClean="0"/>
            </a:br>
            <a:r>
              <a:rPr lang="en-US" dirty="0" smtClean="0"/>
              <a:t>Performance Evaluations are employed to determine who needs what training, and who will be promoted, demoted, retained, or fired.</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What is it?</a:t>
            </a:r>
            <a:endParaRPr lang="en-US" dirty="0"/>
          </a:p>
        </p:txBody>
      </p:sp>
      <p:sp>
        <p:nvSpPr>
          <p:cNvPr id="3" name="Subtitle 2"/>
          <p:cNvSpPr>
            <a:spLocks noGrp="1"/>
          </p:cNvSpPr>
          <p:nvPr>
            <p:ph type="subTitle" idx="1"/>
          </p:nvPr>
        </p:nvSpPr>
        <p:spPr>
          <a:xfrm>
            <a:off x="1295400" y="1676400"/>
            <a:ext cx="7406640" cy="4191000"/>
          </a:xfrm>
        </p:spPr>
        <p:txBody>
          <a:bodyPr>
            <a:normAutofit fontScale="92500" lnSpcReduction="10000"/>
          </a:bodyPr>
          <a:lstStyle/>
          <a:p>
            <a:pPr algn="ctr"/>
            <a:r>
              <a:rPr lang="en-US" sz="3600" b="1" dirty="0" smtClean="0"/>
              <a:t>Performance Evaluation at</a:t>
            </a:r>
          </a:p>
          <a:p>
            <a:pPr algn="ctr"/>
            <a:r>
              <a:rPr lang="en-US" sz="3600" b="1" dirty="0" smtClean="0"/>
              <a:t>Temple College</a:t>
            </a:r>
          </a:p>
          <a:p>
            <a:endParaRPr lang="en-US" sz="1200" dirty="0" smtClean="0"/>
          </a:p>
          <a:p>
            <a:pPr algn="ctr"/>
            <a:r>
              <a:rPr lang="en-US" sz="3600" dirty="0" smtClean="0"/>
              <a:t>The process of creating usable  “metrics” by assessing a point value to “observable constructs” and set parameters. </a:t>
            </a:r>
          </a:p>
          <a:p>
            <a:pPr algn="ctr"/>
            <a:endParaRPr lang="en-US" sz="1200" dirty="0" smtClean="0"/>
          </a:p>
          <a:p>
            <a:pPr algn="ctr"/>
            <a:r>
              <a:rPr lang="en-US" sz="3600" dirty="0" smtClean="0"/>
              <a:t>We utilize these methods. </a:t>
            </a:r>
          </a:p>
          <a:p>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Metrics?</a:t>
            </a:r>
            <a:endParaRPr lang="en-US" dirty="0"/>
          </a:p>
        </p:txBody>
      </p:sp>
      <p:sp>
        <p:nvSpPr>
          <p:cNvPr id="3" name="Subtitle 2"/>
          <p:cNvSpPr>
            <a:spLocks noGrp="1"/>
          </p:cNvSpPr>
          <p:nvPr>
            <p:ph type="subTitle" idx="1"/>
          </p:nvPr>
        </p:nvSpPr>
        <p:spPr>
          <a:xfrm>
            <a:off x="1371600" y="1828800"/>
            <a:ext cx="7406640" cy="3810000"/>
          </a:xfrm>
        </p:spPr>
        <p:txBody>
          <a:bodyPr/>
          <a:lstStyle/>
          <a:p>
            <a:pPr algn="ctr"/>
            <a:endParaRPr lang="en-US" dirty="0" smtClean="0"/>
          </a:p>
          <a:p>
            <a:pPr algn="ctr"/>
            <a:r>
              <a:rPr lang="en-US" sz="3600" dirty="0" smtClean="0"/>
              <a:t>The easiest way to explain this is</a:t>
            </a:r>
            <a:r>
              <a:rPr lang="en-US" sz="3600" smtClean="0"/>
              <a:t>: </a:t>
            </a:r>
            <a:r>
              <a:rPr lang="en-US" sz="3600" smtClean="0"/>
              <a:t>The </a:t>
            </a:r>
            <a:r>
              <a:rPr lang="en-US" sz="3600" dirty="0" smtClean="0"/>
              <a:t>compilation of scores and the subsequent use of the scores.</a:t>
            </a:r>
          </a:p>
          <a:p>
            <a:pPr algn="ctr"/>
            <a:endParaRPr lang="en-US" sz="1400" dirty="0" smtClean="0"/>
          </a:p>
          <a:p>
            <a:pPr algn="ctr"/>
            <a:r>
              <a:rPr lang="en-US" sz="3600" dirty="0" smtClean="0"/>
              <a:t>Basically, </a:t>
            </a:r>
          </a:p>
          <a:p>
            <a:pPr algn="ctr"/>
            <a:r>
              <a:rPr lang="en-US" sz="3600" dirty="0" smtClean="0"/>
              <a:t>Quantitative Analysis</a:t>
            </a:r>
            <a:endParaRPr lang="en-US"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normAutofit/>
          </a:bodyPr>
          <a:lstStyle/>
          <a:p>
            <a:pPr algn="ctr"/>
            <a:r>
              <a:rPr lang="en-US" dirty="0" smtClean="0"/>
              <a:t>Observable Constructs?</a:t>
            </a:r>
            <a:endParaRPr lang="en-US" dirty="0"/>
          </a:p>
        </p:txBody>
      </p:sp>
      <p:sp>
        <p:nvSpPr>
          <p:cNvPr id="3" name="Subtitle 2"/>
          <p:cNvSpPr>
            <a:spLocks noGrp="1"/>
          </p:cNvSpPr>
          <p:nvPr>
            <p:ph type="subTitle" idx="1"/>
          </p:nvPr>
        </p:nvSpPr>
        <p:spPr>
          <a:xfrm>
            <a:off x="1371600" y="1752600"/>
            <a:ext cx="7406640" cy="4495800"/>
          </a:xfrm>
        </p:spPr>
        <p:txBody>
          <a:bodyPr/>
          <a:lstStyle/>
          <a:p>
            <a:pPr algn="ctr"/>
            <a:r>
              <a:rPr lang="en-US" sz="3600" dirty="0" smtClean="0"/>
              <a:t>The easiest way to explain this is: The mental abstractions that we use to express ideas, people, organizations, events, and objects or things</a:t>
            </a:r>
          </a:p>
          <a:p>
            <a:pPr algn="ctr"/>
            <a:endParaRPr lang="en-US" sz="1200" dirty="0" smtClean="0"/>
          </a:p>
          <a:p>
            <a:pPr algn="ctr"/>
            <a:r>
              <a:rPr lang="en-US" sz="3600" dirty="0" smtClean="0"/>
              <a:t>Basically, </a:t>
            </a:r>
          </a:p>
          <a:p>
            <a:pPr algn="ctr"/>
            <a:r>
              <a:rPr lang="en-US" sz="3600" dirty="0" smtClean="0"/>
              <a:t>Qualitative Analysis</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Rating Methods</a:t>
            </a:r>
            <a:endParaRPr lang="en-US" dirty="0"/>
          </a:p>
        </p:txBody>
      </p:sp>
      <p:sp>
        <p:nvSpPr>
          <p:cNvPr id="3" name="Subtitle 2"/>
          <p:cNvSpPr>
            <a:spLocks noGrp="1"/>
          </p:cNvSpPr>
          <p:nvPr>
            <p:ph type="subTitle" idx="1"/>
          </p:nvPr>
        </p:nvSpPr>
        <p:spPr>
          <a:xfrm>
            <a:off x="1371600" y="1676400"/>
            <a:ext cx="7406640" cy="4572000"/>
          </a:xfrm>
        </p:spPr>
        <p:txBody>
          <a:bodyPr>
            <a:normAutofit lnSpcReduction="10000"/>
          </a:bodyPr>
          <a:lstStyle/>
          <a:p>
            <a:pPr algn="ctr"/>
            <a:r>
              <a:rPr lang="en-US" sz="3600" dirty="0" smtClean="0"/>
              <a:t>What we do is utilize Observable Constructs and place the observations into a rating scale, </a:t>
            </a:r>
          </a:p>
          <a:p>
            <a:pPr algn="ctr"/>
            <a:r>
              <a:rPr lang="en-US" sz="3600" dirty="0" smtClean="0"/>
              <a:t>1 to 5, 1 to 10, etc. Set parameters are scored this way also. </a:t>
            </a:r>
          </a:p>
          <a:p>
            <a:pPr algn="ctr"/>
            <a:r>
              <a:rPr lang="en-US" sz="3600" dirty="0" smtClean="0"/>
              <a:t>The scale is known as a Graphic Rating Scale which features a </a:t>
            </a:r>
            <a:r>
              <a:rPr lang="en-US" sz="3600" dirty="0" err="1" smtClean="0"/>
              <a:t>Likert</a:t>
            </a:r>
            <a:r>
              <a:rPr lang="en-US" sz="3600" dirty="0" smtClean="0"/>
              <a:t> Scale.</a:t>
            </a:r>
            <a:endParaRPr lang="en-US" sz="3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Rating Methods</a:t>
            </a:r>
            <a:endParaRPr lang="en-US" dirty="0"/>
          </a:p>
        </p:txBody>
      </p:sp>
      <p:sp>
        <p:nvSpPr>
          <p:cNvPr id="3" name="Subtitle 2"/>
          <p:cNvSpPr>
            <a:spLocks noGrp="1"/>
          </p:cNvSpPr>
          <p:nvPr>
            <p:ph type="subTitle" idx="1"/>
          </p:nvPr>
        </p:nvSpPr>
        <p:spPr>
          <a:xfrm>
            <a:off x="1295400" y="1600200"/>
            <a:ext cx="7406640" cy="5029200"/>
          </a:xfrm>
        </p:spPr>
        <p:txBody>
          <a:bodyPr>
            <a:noAutofit/>
          </a:bodyPr>
          <a:lstStyle/>
          <a:p>
            <a:pPr algn="ctr"/>
            <a:r>
              <a:rPr lang="en-US" sz="3400" dirty="0" smtClean="0"/>
              <a:t>We also use a Behavioral Rating Scale. Some questions are ranked utilizing a Graphic Rating Scale. </a:t>
            </a:r>
          </a:p>
          <a:p>
            <a:pPr algn="ctr"/>
            <a:r>
              <a:rPr lang="en-US" sz="3400" dirty="0" smtClean="0"/>
              <a:t>Answers to some of these questions may be open-ended. A rubric is the easiest way to measure the open-ended questions. Have you thought of creating one to evaluate your departmental employees? </a:t>
            </a:r>
            <a:endParaRPr lang="en-US" sz="3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1447800"/>
          </a:xfrm>
        </p:spPr>
        <p:txBody>
          <a:bodyPr/>
          <a:lstStyle/>
          <a:p>
            <a:pPr algn="ctr"/>
            <a:r>
              <a:rPr lang="en-US" dirty="0" smtClean="0"/>
              <a:t>Awkward Performance Review</a:t>
            </a:r>
            <a:endParaRPr lang="en-US" dirty="0"/>
          </a:p>
        </p:txBody>
      </p:sp>
      <p:sp>
        <p:nvSpPr>
          <p:cNvPr id="3" name="Subtitle 2"/>
          <p:cNvSpPr>
            <a:spLocks noGrp="1"/>
          </p:cNvSpPr>
          <p:nvPr>
            <p:ph type="subTitle" idx="1"/>
          </p:nvPr>
        </p:nvSpPr>
        <p:spPr>
          <a:xfrm>
            <a:off x="1371600" y="2362200"/>
            <a:ext cx="7406640" cy="2590800"/>
          </a:xfrm>
        </p:spPr>
        <p:txBody>
          <a:bodyPr/>
          <a:lstStyle/>
          <a:p>
            <a:pPr algn="ctr"/>
            <a:endParaRPr lang="en-US" dirty="0" smtClean="0"/>
          </a:p>
          <a:p>
            <a:pPr algn="ctr"/>
            <a:r>
              <a:rPr lang="en-US" sz="3600" dirty="0" smtClean="0">
                <a:hlinkClick r:id="rId2"/>
              </a:rPr>
              <a:t>https://www.youtube.com/watch?v=gdp4sPviV74&amp;list=PLI8lulqZqLjglVia4lZuk0d4NBhRMLvyk&amp;index=4</a:t>
            </a:r>
            <a:r>
              <a:rPr lang="en-US" sz="3600" dirty="0" smtClean="0"/>
              <a:t>.   </a:t>
            </a: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The Evaluation</a:t>
            </a:r>
            <a:endParaRPr lang="en-US" dirty="0"/>
          </a:p>
        </p:txBody>
      </p:sp>
      <p:sp>
        <p:nvSpPr>
          <p:cNvPr id="3" name="Subtitle 2"/>
          <p:cNvSpPr>
            <a:spLocks noGrp="1"/>
          </p:cNvSpPr>
          <p:nvPr>
            <p:ph type="subTitle" idx="1"/>
          </p:nvPr>
        </p:nvSpPr>
        <p:spPr>
          <a:xfrm>
            <a:off x="1371600" y="1981200"/>
            <a:ext cx="7406640" cy="3505200"/>
          </a:xfrm>
        </p:spPr>
        <p:txBody>
          <a:bodyPr>
            <a:normAutofit/>
          </a:bodyPr>
          <a:lstStyle/>
          <a:p>
            <a:pPr algn="ctr"/>
            <a:endParaRPr lang="en-US" dirty="0" smtClean="0"/>
          </a:p>
          <a:p>
            <a:pPr algn="ctr"/>
            <a:r>
              <a:rPr lang="en-US" sz="3600" dirty="0" smtClean="0"/>
              <a:t>Most </a:t>
            </a:r>
            <a:r>
              <a:rPr lang="en-US" sz="3600" dirty="0"/>
              <a:t>e</a:t>
            </a:r>
            <a:r>
              <a:rPr lang="en-US" sz="3600" dirty="0" smtClean="0"/>
              <a:t>valuations that I have reviewed are based upon specific interactions the supervisor has experienced with the individual. This leads to many rater errors.</a:t>
            </a:r>
            <a:endParaRPr lang="en-US"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Rater Errors</a:t>
            </a:r>
            <a:endParaRPr lang="en-US" dirty="0"/>
          </a:p>
        </p:txBody>
      </p:sp>
      <p:sp>
        <p:nvSpPr>
          <p:cNvPr id="3" name="Subtitle 2"/>
          <p:cNvSpPr>
            <a:spLocks noGrp="1"/>
          </p:cNvSpPr>
          <p:nvPr>
            <p:ph type="subTitle" idx="1"/>
          </p:nvPr>
        </p:nvSpPr>
        <p:spPr>
          <a:xfrm>
            <a:off x="1371600" y="1524000"/>
            <a:ext cx="7406640" cy="4953000"/>
          </a:xfrm>
        </p:spPr>
        <p:txBody>
          <a:bodyPr>
            <a:normAutofit/>
          </a:bodyPr>
          <a:lstStyle/>
          <a:p>
            <a:pPr algn="ctr"/>
            <a:r>
              <a:rPr lang="en-US" dirty="0" smtClean="0"/>
              <a:t>Leniency</a:t>
            </a:r>
          </a:p>
          <a:p>
            <a:pPr algn="ctr"/>
            <a:r>
              <a:rPr lang="en-US" dirty="0" smtClean="0"/>
              <a:t>Central Tendency</a:t>
            </a:r>
          </a:p>
          <a:p>
            <a:pPr algn="ctr"/>
            <a:r>
              <a:rPr lang="en-US" dirty="0" smtClean="0"/>
              <a:t>Recency</a:t>
            </a:r>
          </a:p>
          <a:p>
            <a:pPr algn="ctr"/>
            <a:r>
              <a:rPr lang="en-US" dirty="0" smtClean="0"/>
              <a:t>Past Anchoring</a:t>
            </a:r>
          </a:p>
          <a:p>
            <a:pPr algn="ctr"/>
            <a:r>
              <a:rPr lang="en-US" dirty="0" smtClean="0"/>
              <a:t>Halo</a:t>
            </a:r>
          </a:p>
          <a:p>
            <a:pPr algn="ctr"/>
            <a:r>
              <a:rPr lang="en-US" dirty="0" smtClean="0"/>
              <a:t>Horn</a:t>
            </a:r>
          </a:p>
          <a:p>
            <a:pPr algn="ctr"/>
            <a:r>
              <a:rPr lang="en-US" dirty="0" smtClean="0"/>
              <a:t>Contrast</a:t>
            </a:r>
          </a:p>
          <a:p>
            <a:pPr algn="ctr"/>
            <a:endParaRPr lang="en-US" sz="1600" dirty="0" smtClean="0"/>
          </a:p>
          <a:p>
            <a:pPr algn="ctr"/>
            <a:r>
              <a:rPr lang="en-US" dirty="0" smtClean="0"/>
              <a:t>In each case, each rater error is actually a “personal bias” by the supervisor who conducts the evaluation.</a:t>
            </a:r>
          </a:p>
          <a:p>
            <a:pPr algn="ctr"/>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Preparing for the Evaluation</a:t>
            </a:r>
            <a:endParaRPr lang="en-US" dirty="0"/>
          </a:p>
        </p:txBody>
      </p:sp>
      <p:sp>
        <p:nvSpPr>
          <p:cNvPr id="3" name="Subtitle 2"/>
          <p:cNvSpPr>
            <a:spLocks noGrp="1"/>
          </p:cNvSpPr>
          <p:nvPr>
            <p:ph type="subTitle" idx="1"/>
          </p:nvPr>
        </p:nvSpPr>
        <p:spPr>
          <a:xfrm>
            <a:off x="1295400" y="2895600"/>
            <a:ext cx="7406640" cy="2057400"/>
          </a:xfrm>
        </p:spPr>
        <p:txBody>
          <a:bodyPr/>
          <a:lstStyle/>
          <a:p>
            <a:pPr algn="ctr"/>
            <a:r>
              <a:rPr lang="en-US" sz="3600" dirty="0" smtClean="0"/>
              <a:t>What, exactly, are you measuring?</a:t>
            </a:r>
          </a:p>
          <a:p>
            <a:pPr algn="ctr"/>
            <a:endParaRPr lang="en-US" sz="3600" dirty="0" smtClean="0"/>
          </a:p>
          <a:p>
            <a:pPr algn="ctr"/>
            <a:r>
              <a:rPr lang="en-US" sz="3600" dirty="0" smtClean="0"/>
              <a:t>What are you measuring it against?</a:t>
            </a: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Preparing for the Evaluation</a:t>
            </a:r>
            <a:endParaRPr lang="en-US" dirty="0"/>
          </a:p>
        </p:txBody>
      </p:sp>
      <p:sp>
        <p:nvSpPr>
          <p:cNvPr id="3" name="Subtitle 2"/>
          <p:cNvSpPr>
            <a:spLocks noGrp="1"/>
          </p:cNvSpPr>
          <p:nvPr>
            <p:ph type="subTitle" idx="1"/>
          </p:nvPr>
        </p:nvSpPr>
        <p:spPr>
          <a:xfrm>
            <a:off x="1295400" y="3048000"/>
            <a:ext cx="7406640" cy="2895600"/>
          </a:xfrm>
        </p:spPr>
        <p:txBody>
          <a:bodyPr/>
          <a:lstStyle/>
          <a:p>
            <a:pPr algn="ctr"/>
            <a:r>
              <a:rPr lang="en-US" sz="3600" dirty="0" smtClean="0"/>
              <a:t>What do you do, behind the scenes, to prepare for a Performance Evaluation?</a:t>
            </a:r>
            <a:endParaRPr lang="en-US"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Preparing for the Evaluation</a:t>
            </a:r>
            <a:endParaRPr lang="en-US" dirty="0"/>
          </a:p>
        </p:txBody>
      </p:sp>
      <p:sp>
        <p:nvSpPr>
          <p:cNvPr id="3" name="Subtitle 2"/>
          <p:cNvSpPr>
            <a:spLocks noGrp="1"/>
          </p:cNvSpPr>
          <p:nvPr>
            <p:ph type="subTitle" idx="1"/>
          </p:nvPr>
        </p:nvSpPr>
        <p:spPr>
          <a:xfrm>
            <a:off x="1295400" y="2286000"/>
            <a:ext cx="7406640" cy="3276600"/>
          </a:xfrm>
        </p:spPr>
        <p:txBody>
          <a:bodyPr>
            <a:normAutofit lnSpcReduction="10000"/>
          </a:bodyPr>
          <a:lstStyle/>
          <a:p>
            <a:pPr algn="ctr"/>
            <a:r>
              <a:rPr lang="en-US" sz="3600" dirty="0" smtClean="0"/>
              <a:t>Did you look at last year’s evaluations to determine if the individual employee’s goals were met?</a:t>
            </a:r>
          </a:p>
          <a:p>
            <a:pPr algn="ctr"/>
            <a:r>
              <a:rPr lang="en-US" sz="3600" dirty="0" smtClean="0"/>
              <a:t>Is it documented in this year’s employee evaluations?</a:t>
            </a:r>
            <a:endParaRPr lang="en-US" sz="3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Preparing for the Evaluation</a:t>
            </a:r>
            <a:endParaRPr lang="en-US" dirty="0"/>
          </a:p>
        </p:txBody>
      </p:sp>
      <p:sp>
        <p:nvSpPr>
          <p:cNvPr id="3" name="Subtitle 2"/>
          <p:cNvSpPr>
            <a:spLocks noGrp="1"/>
          </p:cNvSpPr>
          <p:nvPr>
            <p:ph type="subTitle" idx="1"/>
          </p:nvPr>
        </p:nvSpPr>
        <p:spPr>
          <a:xfrm>
            <a:off x="1289713" y="1752600"/>
            <a:ext cx="7406640" cy="4572000"/>
          </a:xfrm>
        </p:spPr>
        <p:txBody>
          <a:bodyPr>
            <a:normAutofit/>
          </a:bodyPr>
          <a:lstStyle/>
          <a:p>
            <a:pPr marL="770382" indent="-742950">
              <a:buFont typeface="+mj-lt"/>
              <a:buAutoNum type="arabicPeriod"/>
            </a:pPr>
            <a:r>
              <a:rPr lang="en-US" sz="3400" dirty="0" smtClean="0"/>
              <a:t>What goals did you set for each employee within your department/division at their last </a:t>
            </a:r>
            <a:r>
              <a:rPr lang="en-US" sz="3400" dirty="0"/>
              <a:t>e</a:t>
            </a:r>
            <a:r>
              <a:rPr lang="en-US" sz="3400" dirty="0" smtClean="0"/>
              <a:t>valuation?</a:t>
            </a:r>
          </a:p>
          <a:p>
            <a:pPr marL="770382" indent="-742950">
              <a:buFont typeface="+mj-lt"/>
              <a:buAutoNum type="arabicPeriod"/>
            </a:pPr>
            <a:r>
              <a:rPr lang="en-US" sz="3400" dirty="0" smtClean="0"/>
              <a:t>Did the employee have any training goals the previous year?</a:t>
            </a:r>
          </a:p>
          <a:p>
            <a:pPr marL="770382" indent="-742950">
              <a:buFont typeface="+mj-lt"/>
              <a:buAutoNum type="arabicPeriod"/>
            </a:pPr>
            <a:r>
              <a:rPr lang="en-US" sz="3400" dirty="0" smtClean="0"/>
              <a:t>Were these goals met?</a:t>
            </a:r>
          </a:p>
          <a:p>
            <a:pPr marL="770382" indent="-742950">
              <a:buFont typeface="+mj-lt"/>
              <a:buAutoNum type="arabicPeriod"/>
            </a:pPr>
            <a:r>
              <a:rPr lang="en-US" sz="3400" dirty="0" smtClean="0"/>
              <a:t>Is it documented?</a:t>
            </a:r>
            <a:endParaRPr lang="en-US" sz="3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Preparing for the Evaluation</a:t>
            </a:r>
            <a:endParaRPr lang="en-US" dirty="0"/>
          </a:p>
        </p:txBody>
      </p:sp>
      <p:sp>
        <p:nvSpPr>
          <p:cNvPr id="3" name="Subtitle 2"/>
          <p:cNvSpPr>
            <a:spLocks noGrp="1"/>
          </p:cNvSpPr>
          <p:nvPr>
            <p:ph type="subTitle" idx="1"/>
          </p:nvPr>
        </p:nvSpPr>
        <p:spPr>
          <a:xfrm>
            <a:off x="1295400" y="2514600"/>
            <a:ext cx="7406640" cy="2743200"/>
          </a:xfrm>
        </p:spPr>
        <p:txBody>
          <a:bodyPr>
            <a:normAutofit lnSpcReduction="10000"/>
          </a:bodyPr>
          <a:lstStyle/>
          <a:p>
            <a:pPr algn="ctr"/>
            <a:r>
              <a:rPr lang="en-US" sz="3600" dirty="0" smtClean="0"/>
              <a:t>If you are basing the </a:t>
            </a:r>
            <a:r>
              <a:rPr lang="en-US" sz="3600" dirty="0"/>
              <a:t>e</a:t>
            </a:r>
            <a:r>
              <a:rPr lang="en-US" sz="3600" dirty="0" smtClean="0"/>
              <a:t>valuation on department/division goals, how has this person contributed to these goals?</a:t>
            </a:r>
          </a:p>
          <a:p>
            <a:pPr algn="ctr"/>
            <a:r>
              <a:rPr lang="en-US" sz="3600" dirty="0" smtClean="0"/>
              <a:t>If not, what are you basing it upon?</a:t>
            </a:r>
            <a:endParaRPr lang="en-US" sz="3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Preparing for the Evaluation</a:t>
            </a:r>
            <a:endParaRPr lang="en-US" dirty="0"/>
          </a:p>
        </p:txBody>
      </p:sp>
      <p:sp>
        <p:nvSpPr>
          <p:cNvPr id="3" name="Subtitle 2"/>
          <p:cNvSpPr>
            <a:spLocks noGrp="1"/>
          </p:cNvSpPr>
          <p:nvPr>
            <p:ph type="subTitle" idx="1"/>
          </p:nvPr>
        </p:nvSpPr>
        <p:spPr>
          <a:xfrm>
            <a:off x="1295400" y="1981200"/>
            <a:ext cx="7406640" cy="4419600"/>
          </a:xfrm>
        </p:spPr>
        <p:txBody>
          <a:bodyPr>
            <a:normAutofit/>
          </a:bodyPr>
          <a:lstStyle/>
          <a:p>
            <a:pPr algn="ctr"/>
            <a:r>
              <a:rPr lang="en-US" sz="3600" dirty="0" smtClean="0"/>
              <a:t>Do you know what forms are needed for a Performance Evaluation? </a:t>
            </a:r>
          </a:p>
          <a:p>
            <a:pPr algn="ctr"/>
            <a:r>
              <a:rPr lang="en-US" sz="3600" dirty="0" smtClean="0"/>
              <a:t>Do you know where they are located?</a:t>
            </a:r>
          </a:p>
          <a:p>
            <a:pPr algn="ctr"/>
            <a:r>
              <a:rPr lang="en-US" sz="3600" dirty="0">
                <a:hlinkClick r:id="rId2"/>
              </a:rPr>
              <a:t>http://</a:t>
            </a:r>
            <a:r>
              <a:rPr lang="en-US" sz="3600" dirty="0" smtClean="0">
                <a:hlinkClick r:id="rId2"/>
              </a:rPr>
              <a:t>tcstaff.templejc.edu/Documents.aspx</a:t>
            </a:r>
            <a:r>
              <a:rPr lang="en-US" sz="3600" dirty="0" smtClean="0"/>
              <a:t> </a:t>
            </a:r>
          </a:p>
          <a:p>
            <a:pPr algn="ct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Preparing for the Evaluation</a:t>
            </a:r>
            <a:endParaRPr lang="en-US" dirty="0"/>
          </a:p>
        </p:txBody>
      </p:sp>
      <p:sp>
        <p:nvSpPr>
          <p:cNvPr id="3" name="Subtitle 2"/>
          <p:cNvSpPr>
            <a:spLocks noGrp="1"/>
          </p:cNvSpPr>
          <p:nvPr>
            <p:ph type="subTitle" idx="1"/>
          </p:nvPr>
        </p:nvSpPr>
        <p:spPr>
          <a:xfrm>
            <a:off x="1371600" y="2514600"/>
            <a:ext cx="7406640" cy="2286000"/>
          </a:xfrm>
        </p:spPr>
        <p:txBody>
          <a:bodyPr/>
          <a:lstStyle/>
          <a:p>
            <a:pPr algn="ctr"/>
            <a:endParaRPr lang="en-US" dirty="0" smtClean="0"/>
          </a:p>
          <a:p>
            <a:pPr algn="ctr"/>
            <a:r>
              <a:rPr lang="en-US" sz="3600" dirty="0" smtClean="0"/>
              <a:t>Is the Performance Evaluation a way to formulate a disciplinary action?</a:t>
            </a:r>
          </a:p>
          <a:p>
            <a:pPr algn="ctr"/>
            <a:endParaRPr lang="en-US" sz="3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Preparing for the Evaluation</a:t>
            </a:r>
            <a:endParaRPr lang="en-US" dirty="0"/>
          </a:p>
        </p:txBody>
      </p:sp>
      <p:sp>
        <p:nvSpPr>
          <p:cNvPr id="3" name="Subtitle 2"/>
          <p:cNvSpPr>
            <a:spLocks noGrp="1"/>
          </p:cNvSpPr>
          <p:nvPr>
            <p:ph type="subTitle" idx="1"/>
          </p:nvPr>
        </p:nvSpPr>
        <p:spPr>
          <a:xfrm>
            <a:off x="1305636" y="2590800"/>
            <a:ext cx="7406640" cy="3048000"/>
          </a:xfrm>
        </p:spPr>
        <p:txBody>
          <a:bodyPr>
            <a:normAutofit/>
          </a:bodyPr>
          <a:lstStyle/>
          <a:p>
            <a:pPr algn="ctr"/>
            <a:r>
              <a:rPr lang="en-US" sz="3600" dirty="0" smtClean="0"/>
              <a:t>Have you kept notes of the </a:t>
            </a:r>
          </a:p>
          <a:p>
            <a:pPr algn="ctr"/>
            <a:r>
              <a:rPr lang="en-US" sz="3600" dirty="0" smtClean="0"/>
              <a:t>day-to-day actions of your employees within your department?</a:t>
            </a:r>
          </a:p>
          <a:p>
            <a:pPr algn="ctr"/>
            <a:endParaRPr lang="en-US" sz="3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Preparing for the Evaluation</a:t>
            </a:r>
            <a:endParaRPr lang="en-US" dirty="0"/>
          </a:p>
        </p:txBody>
      </p:sp>
      <p:sp>
        <p:nvSpPr>
          <p:cNvPr id="3" name="Subtitle 2"/>
          <p:cNvSpPr>
            <a:spLocks noGrp="1"/>
          </p:cNvSpPr>
          <p:nvPr>
            <p:ph type="subTitle" idx="1"/>
          </p:nvPr>
        </p:nvSpPr>
        <p:spPr>
          <a:xfrm>
            <a:off x="1295400" y="2667000"/>
            <a:ext cx="7406640" cy="2743200"/>
          </a:xfrm>
        </p:spPr>
        <p:txBody>
          <a:bodyPr>
            <a:normAutofit lnSpcReduction="10000"/>
          </a:bodyPr>
          <a:lstStyle/>
          <a:p>
            <a:pPr algn="ctr"/>
            <a:r>
              <a:rPr lang="en-US" sz="3600" dirty="0" smtClean="0"/>
              <a:t>Have you arranged a specific time and date to sit down with each departmental employee to discuss the </a:t>
            </a:r>
            <a:r>
              <a:rPr lang="en-US" sz="3600" dirty="0"/>
              <a:t>e</a:t>
            </a:r>
            <a:r>
              <a:rPr lang="en-US" sz="3600" dirty="0" smtClean="0"/>
              <a:t>valuation?</a:t>
            </a:r>
          </a:p>
          <a:p>
            <a:pPr algn="ctr"/>
            <a:r>
              <a:rPr lang="en-US" sz="3600" dirty="0" smtClean="0"/>
              <a:t>Will there be any distractions?</a:t>
            </a:r>
          </a:p>
          <a:p>
            <a:pPr algn="ctr"/>
            <a:endParaRPr lang="en-US"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During the Evaluation</a:t>
            </a:r>
            <a:endParaRPr lang="en-US" dirty="0"/>
          </a:p>
        </p:txBody>
      </p:sp>
      <p:sp>
        <p:nvSpPr>
          <p:cNvPr id="3" name="Subtitle 2"/>
          <p:cNvSpPr>
            <a:spLocks noGrp="1"/>
          </p:cNvSpPr>
          <p:nvPr>
            <p:ph type="subTitle" idx="1"/>
          </p:nvPr>
        </p:nvSpPr>
        <p:spPr>
          <a:xfrm>
            <a:off x="1295400" y="2971800"/>
            <a:ext cx="7406640" cy="1981200"/>
          </a:xfrm>
        </p:spPr>
        <p:txBody>
          <a:bodyPr/>
          <a:lstStyle/>
          <a:p>
            <a:pPr algn="ctr"/>
            <a:r>
              <a:rPr lang="en-US" sz="3600" dirty="0" smtClean="0"/>
              <a:t>Are you prepared for any adverse action the employee may present or exhibit?</a:t>
            </a:r>
          </a:p>
          <a:p>
            <a:pPr algn="ctr"/>
            <a:endParaRPr lang="en-US" sz="3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During the Evaluation</a:t>
            </a:r>
            <a:endParaRPr lang="en-US" dirty="0"/>
          </a:p>
        </p:txBody>
      </p:sp>
      <p:sp>
        <p:nvSpPr>
          <p:cNvPr id="3" name="Subtitle 2"/>
          <p:cNvSpPr>
            <a:spLocks noGrp="1"/>
          </p:cNvSpPr>
          <p:nvPr>
            <p:ph type="subTitle" idx="1"/>
          </p:nvPr>
        </p:nvSpPr>
        <p:spPr>
          <a:xfrm>
            <a:off x="1371600" y="2209800"/>
            <a:ext cx="7406640" cy="3048000"/>
          </a:xfrm>
        </p:spPr>
        <p:txBody>
          <a:bodyPr/>
          <a:lstStyle/>
          <a:p>
            <a:pPr algn="ctr"/>
            <a:endParaRPr lang="en-US" dirty="0" smtClean="0"/>
          </a:p>
          <a:p>
            <a:pPr algn="ctr"/>
            <a:r>
              <a:rPr lang="en-US" sz="3600" dirty="0" smtClean="0"/>
              <a:t>Do not give the employee the impression that you are rushing just to get it over with. The employee will become defensive.</a:t>
            </a:r>
            <a:endParaRPr lang="en-US"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During the Evaluation</a:t>
            </a:r>
            <a:endParaRPr lang="en-US" dirty="0"/>
          </a:p>
        </p:txBody>
      </p:sp>
      <p:sp>
        <p:nvSpPr>
          <p:cNvPr id="3" name="Subtitle 2"/>
          <p:cNvSpPr>
            <a:spLocks noGrp="1"/>
          </p:cNvSpPr>
          <p:nvPr>
            <p:ph type="subTitle" idx="1"/>
          </p:nvPr>
        </p:nvSpPr>
        <p:spPr>
          <a:xfrm>
            <a:off x="1295400" y="2819400"/>
            <a:ext cx="7406640" cy="1981200"/>
          </a:xfrm>
        </p:spPr>
        <p:txBody>
          <a:bodyPr/>
          <a:lstStyle/>
          <a:p>
            <a:pPr algn="ctr"/>
            <a:r>
              <a:rPr lang="en-US" sz="3600" dirty="0" smtClean="0"/>
              <a:t>Are you prepared to establish and discuss new goals with the employee for the coming year?</a:t>
            </a:r>
          </a:p>
          <a:p>
            <a:pPr algn="ctr"/>
            <a:endParaRPr lang="en-US" sz="3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Assessment</a:t>
            </a:r>
            <a:endParaRPr lang="en-US" dirty="0"/>
          </a:p>
        </p:txBody>
      </p:sp>
      <p:sp>
        <p:nvSpPr>
          <p:cNvPr id="3" name="Subtitle 2"/>
          <p:cNvSpPr>
            <a:spLocks noGrp="1"/>
          </p:cNvSpPr>
          <p:nvPr>
            <p:ph type="subTitle" idx="1"/>
          </p:nvPr>
        </p:nvSpPr>
        <p:spPr>
          <a:xfrm>
            <a:off x="1295400" y="2667000"/>
            <a:ext cx="7406640" cy="2286000"/>
          </a:xfrm>
        </p:spPr>
        <p:txBody>
          <a:bodyPr/>
          <a:lstStyle/>
          <a:p>
            <a:pPr algn="ctr"/>
            <a:r>
              <a:rPr lang="en-US" sz="3600" dirty="0" smtClean="0"/>
              <a:t>Have you alienated the employee with words or non-verbal cues? What can be done to prevent this in the future?</a:t>
            </a:r>
          </a:p>
          <a:p>
            <a:pPr algn="ctr"/>
            <a:endParaRPr lang="en-US" sz="3600" dirty="0" smtClean="0"/>
          </a:p>
          <a:p>
            <a:pPr algn="ctr"/>
            <a:endParaRPr lang="en-US" sz="36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Assessment</a:t>
            </a:r>
            <a:endParaRPr lang="en-US" dirty="0"/>
          </a:p>
        </p:txBody>
      </p:sp>
      <p:sp>
        <p:nvSpPr>
          <p:cNvPr id="3" name="Subtitle 2"/>
          <p:cNvSpPr>
            <a:spLocks noGrp="1"/>
          </p:cNvSpPr>
          <p:nvPr>
            <p:ph type="subTitle" idx="1"/>
          </p:nvPr>
        </p:nvSpPr>
        <p:spPr>
          <a:xfrm>
            <a:off x="1524000" y="2133600"/>
            <a:ext cx="7406640" cy="2819400"/>
          </a:xfrm>
        </p:spPr>
        <p:txBody>
          <a:bodyPr>
            <a:normAutofit/>
          </a:bodyPr>
          <a:lstStyle/>
          <a:p>
            <a:pPr algn="ctr"/>
            <a:r>
              <a:rPr lang="en-US" sz="3600" dirty="0" smtClean="0"/>
              <a:t>What should you have done to improve the delivery of the </a:t>
            </a:r>
            <a:r>
              <a:rPr lang="en-US" sz="3600" dirty="0"/>
              <a:t>e</a:t>
            </a:r>
            <a:r>
              <a:rPr lang="en-US" sz="3600" dirty="0" smtClean="0"/>
              <a:t>valuation? Tone of voice, sitting position, hand movement, loss of eye contact?</a:t>
            </a:r>
          </a:p>
          <a:p>
            <a:pPr algn="ctr"/>
            <a:endParaRPr lang="en-US" sz="3600" dirty="0" smtClean="0"/>
          </a:p>
          <a:p>
            <a:pPr algn="ctr"/>
            <a:endParaRPr lang="en-US" sz="3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Assessment</a:t>
            </a:r>
            <a:endParaRPr lang="en-US" dirty="0"/>
          </a:p>
        </p:txBody>
      </p:sp>
      <p:sp>
        <p:nvSpPr>
          <p:cNvPr id="3" name="Subtitle 2"/>
          <p:cNvSpPr>
            <a:spLocks noGrp="1"/>
          </p:cNvSpPr>
          <p:nvPr>
            <p:ph type="subTitle" idx="1"/>
          </p:nvPr>
        </p:nvSpPr>
        <p:spPr>
          <a:xfrm>
            <a:off x="1447800" y="2971800"/>
            <a:ext cx="7406640" cy="2286000"/>
          </a:xfrm>
        </p:spPr>
        <p:txBody>
          <a:bodyPr/>
          <a:lstStyle/>
          <a:p>
            <a:pPr algn="ctr"/>
            <a:r>
              <a:rPr lang="en-US" sz="3600" dirty="0" smtClean="0"/>
              <a:t>Did you or the employee speak the most?</a:t>
            </a:r>
          </a:p>
          <a:p>
            <a:pPr algn="ctr"/>
            <a:endParaRPr lang="en-US" sz="3600" dirty="0" smtClean="0"/>
          </a:p>
          <a:p>
            <a:pPr algn="ctr"/>
            <a:endParaRPr lang="en-US"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Assessment</a:t>
            </a:r>
            <a:endParaRPr lang="en-US" dirty="0"/>
          </a:p>
        </p:txBody>
      </p:sp>
      <p:sp>
        <p:nvSpPr>
          <p:cNvPr id="3" name="Subtitle 2"/>
          <p:cNvSpPr>
            <a:spLocks noGrp="1"/>
          </p:cNvSpPr>
          <p:nvPr>
            <p:ph type="subTitle" idx="1"/>
          </p:nvPr>
        </p:nvSpPr>
        <p:spPr>
          <a:xfrm>
            <a:off x="1295400" y="2667000"/>
            <a:ext cx="7406640" cy="2438400"/>
          </a:xfrm>
        </p:spPr>
        <p:txBody>
          <a:bodyPr/>
          <a:lstStyle/>
          <a:p>
            <a:pPr algn="ctr"/>
            <a:r>
              <a:rPr lang="en-US" sz="3600" dirty="0" smtClean="0"/>
              <a:t>Do you need to have a follow-up? Was it noted in the </a:t>
            </a:r>
            <a:r>
              <a:rPr lang="en-US" sz="3600" dirty="0"/>
              <a:t>e</a:t>
            </a:r>
            <a:r>
              <a:rPr lang="en-US" sz="3600" dirty="0" smtClean="0"/>
              <a:t>valuation?</a:t>
            </a:r>
          </a:p>
          <a:p>
            <a:pPr algn="ctr"/>
            <a:r>
              <a:rPr lang="en-US" sz="3600" dirty="0" smtClean="0"/>
              <a:t>Was a timeframe for the follow-up established?</a:t>
            </a:r>
          </a:p>
          <a:p>
            <a:pPr algn="ctr"/>
            <a:endParaRPr lang="en-US" sz="3600" dirty="0" smtClean="0"/>
          </a:p>
          <a:p>
            <a:pPr algn="ctr"/>
            <a:endParaRPr lang="en-US" sz="3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Assessment</a:t>
            </a:r>
            <a:endParaRPr lang="en-US" dirty="0"/>
          </a:p>
        </p:txBody>
      </p:sp>
      <p:sp>
        <p:nvSpPr>
          <p:cNvPr id="3" name="Subtitle 2"/>
          <p:cNvSpPr>
            <a:spLocks noGrp="1"/>
          </p:cNvSpPr>
          <p:nvPr>
            <p:ph type="subTitle" idx="1"/>
          </p:nvPr>
        </p:nvSpPr>
        <p:spPr>
          <a:xfrm>
            <a:off x="1371600" y="2362200"/>
            <a:ext cx="7406640" cy="2667000"/>
          </a:xfrm>
        </p:spPr>
        <p:txBody>
          <a:bodyPr>
            <a:normAutofit lnSpcReduction="10000"/>
          </a:bodyPr>
          <a:lstStyle/>
          <a:p>
            <a:pPr algn="ctr"/>
            <a:r>
              <a:rPr lang="en-US" sz="3600" dirty="0" smtClean="0"/>
              <a:t>Did you double check the scores and ensure that you have been fair and even handed with all the employees in your department/division?</a:t>
            </a:r>
          </a:p>
          <a:p>
            <a:pPr algn="ctr"/>
            <a:endParaRPr lang="en-US" sz="3600" dirty="0" smtClean="0"/>
          </a:p>
          <a:p>
            <a:pPr algn="ctr"/>
            <a:endParaRPr lang="en-US" sz="3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Closing the Evaluation</a:t>
            </a:r>
            <a:endParaRPr lang="en-US" dirty="0"/>
          </a:p>
        </p:txBody>
      </p:sp>
      <p:sp>
        <p:nvSpPr>
          <p:cNvPr id="3" name="Subtitle 2"/>
          <p:cNvSpPr>
            <a:spLocks noGrp="1"/>
          </p:cNvSpPr>
          <p:nvPr>
            <p:ph type="subTitle" idx="1"/>
          </p:nvPr>
        </p:nvSpPr>
        <p:spPr>
          <a:xfrm>
            <a:off x="1371600" y="2590800"/>
            <a:ext cx="7406640" cy="2362200"/>
          </a:xfrm>
        </p:spPr>
        <p:txBody>
          <a:bodyPr/>
          <a:lstStyle/>
          <a:p>
            <a:pPr algn="ctr"/>
            <a:r>
              <a:rPr lang="en-US" sz="3600" dirty="0" smtClean="0"/>
              <a:t>If the employee contests the </a:t>
            </a:r>
            <a:r>
              <a:rPr lang="en-US" sz="3600" dirty="0"/>
              <a:t>e</a:t>
            </a:r>
            <a:r>
              <a:rPr lang="en-US" sz="3600" dirty="0" smtClean="0"/>
              <a:t>valuation, how will you handle it?</a:t>
            </a:r>
          </a:p>
          <a:p>
            <a:pPr algn="ctr"/>
            <a:r>
              <a:rPr lang="en-US" sz="3600" dirty="0" smtClean="0"/>
              <a:t>What will you do if the employee refuses to sign?</a:t>
            </a:r>
          </a:p>
          <a:p>
            <a:pPr algn="ctr"/>
            <a:endParaRPr lang="en-US" sz="3600" dirty="0" smtClean="0"/>
          </a:p>
          <a:p>
            <a:pPr algn="ctr"/>
            <a:endParaRPr lang="en-US" sz="36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a:t>Closing the Evaluation</a:t>
            </a:r>
          </a:p>
        </p:txBody>
      </p:sp>
      <p:sp>
        <p:nvSpPr>
          <p:cNvPr id="3" name="Subtitle 2"/>
          <p:cNvSpPr>
            <a:spLocks noGrp="1"/>
          </p:cNvSpPr>
          <p:nvPr>
            <p:ph type="subTitle" idx="1"/>
          </p:nvPr>
        </p:nvSpPr>
        <p:spPr>
          <a:xfrm>
            <a:off x="1371600" y="2362200"/>
            <a:ext cx="7406640" cy="3048000"/>
          </a:xfrm>
        </p:spPr>
        <p:txBody>
          <a:bodyPr>
            <a:normAutofit lnSpcReduction="10000"/>
          </a:bodyPr>
          <a:lstStyle/>
          <a:p>
            <a:pPr algn="ctr"/>
            <a:r>
              <a:rPr lang="en-US" sz="3600" dirty="0" smtClean="0"/>
              <a:t>Finally, after all the statements have been reviewed, sign and date the </a:t>
            </a:r>
            <a:r>
              <a:rPr lang="en-US" sz="3600" dirty="0"/>
              <a:t>e</a:t>
            </a:r>
            <a:r>
              <a:rPr lang="en-US" sz="3600" dirty="0" smtClean="0"/>
              <a:t>valuation form, ask the employee to sign and date the form, and then give a copy of the completed form to the employee.</a:t>
            </a:r>
          </a:p>
          <a:p>
            <a:pPr algn="ctr"/>
            <a:endParaRPr lang="en-US" sz="3600" dirty="0" smtClean="0"/>
          </a:p>
          <a:p>
            <a:pPr algn="ctr"/>
            <a:endParaRPr lang="en-US" sz="36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a:t>Closing the Evaluation</a:t>
            </a:r>
          </a:p>
        </p:txBody>
      </p:sp>
      <p:sp>
        <p:nvSpPr>
          <p:cNvPr id="3" name="Subtitle 2"/>
          <p:cNvSpPr>
            <a:spLocks noGrp="1"/>
          </p:cNvSpPr>
          <p:nvPr>
            <p:ph type="subTitle" idx="1"/>
          </p:nvPr>
        </p:nvSpPr>
        <p:spPr>
          <a:xfrm>
            <a:off x="1371600" y="1676400"/>
            <a:ext cx="7406640" cy="4038600"/>
          </a:xfrm>
        </p:spPr>
        <p:txBody>
          <a:bodyPr>
            <a:normAutofit fontScale="92500" lnSpcReduction="10000"/>
          </a:bodyPr>
          <a:lstStyle/>
          <a:p>
            <a:pPr algn="ctr"/>
            <a:r>
              <a:rPr lang="en-US" sz="3600" dirty="0" smtClean="0"/>
              <a:t>The employee may ask to add information that was not presented in the evaluation. It is permissible to do so but it should not contain questions you will have to answer. It should contain information that the employee felt was not presented in the evaluation, nothing else.</a:t>
            </a:r>
          </a:p>
          <a:p>
            <a:pPr algn="ctr"/>
            <a:endParaRPr lang="en-US" sz="3600" dirty="0" smtClean="0"/>
          </a:p>
          <a:p>
            <a:pPr algn="ctr"/>
            <a:endParaRPr lang="en-US" sz="3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406640" cy="838200"/>
          </a:xfrm>
        </p:spPr>
        <p:txBody>
          <a:bodyPr/>
          <a:lstStyle/>
          <a:p>
            <a:pPr algn="ctr"/>
            <a:r>
              <a:rPr lang="en-US" dirty="0" smtClean="0"/>
              <a:t>Parting Thoughts</a:t>
            </a:r>
            <a:endParaRPr lang="en-US" dirty="0"/>
          </a:p>
        </p:txBody>
      </p:sp>
      <p:sp>
        <p:nvSpPr>
          <p:cNvPr id="3" name="Subtitle 2"/>
          <p:cNvSpPr>
            <a:spLocks noGrp="1"/>
          </p:cNvSpPr>
          <p:nvPr>
            <p:ph type="subTitle" idx="1"/>
          </p:nvPr>
        </p:nvSpPr>
        <p:spPr>
          <a:xfrm>
            <a:off x="1371600" y="1524000"/>
            <a:ext cx="7406640" cy="4800600"/>
          </a:xfrm>
        </p:spPr>
        <p:txBody>
          <a:bodyPr>
            <a:normAutofit fontScale="92500" lnSpcReduction="10000"/>
          </a:bodyPr>
          <a:lstStyle/>
          <a:p>
            <a:pPr marL="770382" indent="-742950">
              <a:buFont typeface="Arial" panose="020B0604020202020204" pitchFamily="34" charset="0"/>
              <a:buChar char="•"/>
            </a:pPr>
            <a:r>
              <a:rPr lang="en-US" sz="3000" dirty="0" smtClean="0"/>
              <a:t>Create an awareness </a:t>
            </a:r>
            <a:r>
              <a:rPr lang="en-US" sz="3000" dirty="0"/>
              <a:t>of how you as a supervisor can </a:t>
            </a:r>
            <a:r>
              <a:rPr lang="en-US" sz="3000" dirty="0" smtClean="0"/>
              <a:t>drive employee performance.</a:t>
            </a:r>
            <a:endParaRPr lang="en-US" sz="3000" dirty="0"/>
          </a:p>
          <a:p>
            <a:pPr marL="770382" indent="-742950">
              <a:buFont typeface="Arial" panose="020B0604020202020204" pitchFamily="34" charset="0"/>
              <a:buChar char="•"/>
            </a:pPr>
            <a:r>
              <a:rPr lang="en-US" sz="3000" dirty="0" smtClean="0"/>
              <a:t>Setting expectations</a:t>
            </a:r>
            <a:r>
              <a:rPr lang="en-US" sz="3000" dirty="0"/>
              <a:t>, providing feedback, reinforcing </a:t>
            </a:r>
            <a:r>
              <a:rPr lang="en-US" sz="3000" dirty="0" smtClean="0"/>
              <a:t>positive </a:t>
            </a:r>
            <a:r>
              <a:rPr lang="en-US" sz="3000" dirty="0"/>
              <a:t>performance, and conducting </a:t>
            </a:r>
            <a:r>
              <a:rPr lang="en-US" sz="3000" dirty="0" smtClean="0"/>
              <a:t>performance reviews.</a:t>
            </a:r>
            <a:endParaRPr lang="en-US" sz="3000" dirty="0"/>
          </a:p>
          <a:p>
            <a:pPr marL="770382" indent="-742950">
              <a:buFont typeface="Arial" panose="020B0604020202020204" pitchFamily="34" charset="0"/>
              <a:buChar char="•"/>
            </a:pPr>
            <a:r>
              <a:rPr lang="en-US" sz="3000" dirty="0" smtClean="0"/>
              <a:t>Ability </a:t>
            </a:r>
            <a:r>
              <a:rPr lang="en-US" sz="3000" dirty="0"/>
              <a:t>to correct performance </a:t>
            </a:r>
            <a:r>
              <a:rPr lang="en-US" sz="3000" dirty="0" smtClean="0"/>
              <a:t>problems. Utilize the Performance Evaluation to initiate the documentation process for administering future discipline</a:t>
            </a:r>
            <a:r>
              <a:rPr lang="en-US" sz="3100" dirty="0" smtClean="0"/>
              <a:t>. </a:t>
            </a:r>
            <a:endParaRPr lang="en-US" sz="3100" dirty="0"/>
          </a:p>
          <a:p>
            <a:pPr algn="ctr"/>
            <a:endParaRPr lang="en-US" sz="3600" dirty="0"/>
          </a:p>
        </p:txBody>
      </p:sp>
    </p:spTree>
    <p:extLst>
      <p:ext uri="{BB962C8B-B14F-4D97-AF65-F5344CB8AC3E}">
        <p14:creationId xmlns:p14="http://schemas.microsoft.com/office/powerpoint/2010/main" val="36832630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819400"/>
            <a:ext cx="7406640" cy="762000"/>
          </a:xfrm>
        </p:spPr>
        <p:txBody>
          <a:bodyPr/>
          <a:lstStyle/>
          <a:p>
            <a:pPr algn="ctr"/>
            <a:r>
              <a:rPr lang="en-US" dirty="0" smtClean="0"/>
              <a:t>Questions???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436</TotalTime>
  <Words>937</Words>
  <Application>Microsoft Office PowerPoint</Application>
  <PresentationFormat>On-screen Show (4:3)</PresentationFormat>
  <Paragraphs>115</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Verdana</vt:lpstr>
      <vt:lpstr>Wingdings 2</vt:lpstr>
      <vt:lpstr>Solstice</vt:lpstr>
      <vt:lpstr> Performance Evaluation: What is it, what does it measure, and why is it even needed?</vt:lpstr>
      <vt:lpstr>What is it?</vt:lpstr>
      <vt:lpstr>What is it?</vt:lpstr>
      <vt:lpstr>What is it?</vt:lpstr>
      <vt:lpstr>Metrics?</vt:lpstr>
      <vt:lpstr>Observable Constructs?</vt:lpstr>
      <vt:lpstr>Rating Methods</vt:lpstr>
      <vt:lpstr>Rating Methods</vt:lpstr>
      <vt:lpstr>Awkward Performance Review</vt:lpstr>
      <vt:lpstr>The Evaluation</vt:lpstr>
      <vt:lpstr>Rater Errors</vt:lpstr>
      <vt:lpstr>Preparing for the Evaluation</vt:lpstr>
      <vt:lpstr>Preparing for the Evaluation</vt:lpstr>
      <vt:lpstr>Preparing for the Evaluation</vt:lpstr>
      <vt:lpstr>Preparing for the Evaluation</vt:lpstr>
      <vt:lpstr>Preparing for the Evaluation</vt:lpstr>
      <vt:lpstr>Preparing for the Evaluation</vt:lpstr>
      <vt:lpstr>Preparing for the Evaluation</vt:lpstr>
      <vt:lpstr>Preparing for the Evaluation</vt:lpstr>
      <vt:lpstr>Preparing for the Evaluation</vt:lpstr>
      <vt:lpstr>During the Evaluation</vt:lpstr>
      <vt:lpstr>During the Evaluation</vt:lpstr>
      <vt:lpstr>During the Evaluation</vt:lpstr>
      <vt:lpstr>Assessment</vt:lpstr>
      <vt:lpstr>Assessment</vt:lpstr>
      <vt:lpstr>Assessment</vt:lpstr>
      <vt:lpstr>Assessment</vt:lpstr>
      <vt:lpstr>Assessment</vt:lpstr>
      <vt:lpstr>Closing the Evaluation</vt:lpstr>
      <vt:lpstr>Closing the Evaluation</vt:lpstr>
      <vt:lpstr>Closing the Evaluation</vt:lpstr>
      <vt:lpstr>Parting Thoughts</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Appraisal: What is it, what does it measure and, why is it even needed?</dc:title>
  <dc:creator>Randy Baca</dc:creator>
  <cp:lastModifiedBy>Baca Dr. Randy</cp:lastModifiedBy>
  <cp:revision>44</cp:revision>
  <dcterms:created xsi:type="dcterms:W3CDTF">2017-08-13T18:46:11Z</dcterms:created>
  <dcterms:modified xsi:type="dcterms:W3CDTF">2017-08-17T13:48:25Z</dcterms:modified>
</cp:coreProperties>
</file>